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8" r:id="rId2"/>
    <p:sldId id="258" r:id="rId3"/>
    <p:sldId id="272" r:id="rId4"/>
    <p:sldId id="273" r:id="rId5"/>
    <p:sldId id="268" r:id="rId6"/>
    <p:sldId id="275" r:id="rId7"/>
    <p:sldId id="274" r:id="rId8"/>
    <p:sldId id="279" r:id="rId9"/>
    <p:sldId id="276" r:id="rId10"/>
    <p:sldId id="280" r:id="rId11"/>
    <p:sldId id="270" r:id="rId12"/>
    <p:sldId id="27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3443" autoAdjust="0"/>
  </p:normalViewPr>
  <p:slideViewPr>
    <p:cSldViewPr snapToGrid="0">
      <p:cViewPr>
        <p:scale>
          <a:sx n="100" d="100"/>
          <a:sy n="100" d="100"/>
        </p:scale>
        <p:origin x="76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092D9-994E-4BA6-8D6D-EF61038DD53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1A19D-5D08-4157-84DD-DB05A04D9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4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https://hng.yna.co.kr/987</a:t>
            </a:r>
          </a:p>
          <a:p>
            <a:r>
              <a:rPr lang="en-US" altLang="ko-KR" dirty="0"/>
              <a:t>https://www.youtube.com/watch?v=Toz05WQio4k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C36F4-0B37-430B-B11A-8A1462087B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5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https://brunch.co.kr/@itschloe1/23</a:t>
            </a:r>
            <a:endParaRPr lang="ko-KR" altLang="en-US" dirty="0"/>
          </a:p>
          <a:p>
            <a:r>
              <a:rPr lang="en-US" altLang="ko-KR" dirty="0"/>
              <a:t>https://www.youtube.com/watch?v=pW6nZXeWlGM&amp;feature=youtu.be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C36F4-0B37-430B-B11A-8A1462087B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00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C36F4-0B37-430B-B11A-8A1462087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2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https://blog.naver.com/shakey7/221948264685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C36F4-0B37-430B-B11A-8A1462087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0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dirty="0"/>
              <a:t>https://blog.lgcns.com/2285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C36F4-0B37-430B-B11A-8A1462087B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58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https://blog.naver.com/africaamc/221454923257</a:t>
            </a:r>
          </a:p>
          <a:p>
            <a:r>
              <a:rPr lang="en-US" altLang="ko-KR" dirty="0"/>
              <a:t>https://www.youtube.com/watch?v=2AzQPLSdtAY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C36F4-0B37-430B-B11A-8A1462087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1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https://www.youtube.com/watch?v=xEWhnusUkAs</a:t>
            </a:r>
          </a:p>
          <a:p>
            <a:r>
              <a:rPr lang="en-US" altLang="ko-KR" dirty="0"/>
              <a:t>PC </a:t>
            </a:r>
            <a:r>
              <a:rPr lang="ko-KR" altLang="en-US" dirty="0"/>
              <a:t>에서 실시간으로 표정 판단</a:t>
            </a:r>
            <a:endParaRPr lang="en-US" altLang="ko-KR" dirty="0"/>
          </a:p>
          <a:p>
            <a:r>
              <a:rPr lang="ko-KR" altLang="en-US" dirty="0"/>
              <a:t>해당 연구에서는 정밀도 </a:t>
            </a:r>
            <a:r>
              <a:rPr lang="en-US" altLang="ko-KR" dirty="0"/>
              <a:t>96.7%</a:t>
            </a:r>
          </a:p>
          <a:p>
            <a:r>
              <a:rPr lang="ko-KR" altLang="en-US" dirty="0"/>
              <a:t>휴대폰으로 </a:t>
            </a:r>
            <a:r>
              <a:rPr lang="en-US" altLang="ko-KR" dirty="0"/>
              <a:t>1</a:t>
            </a:r>
            <a:r>
              <a:rPr lang="ko-KR" altLang="en-US" dirty="0"/>
              <a:t>초도 </a:t>
            </a:r>
            <a:r>
              <a:rPr lang="ko-KR" altLang="en-US" dirty="0" err="1"/>
              <a:t>안걸림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C36F4-0B37-430B-B11A-8A1462087B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632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경계성</a:t>
            </a:r>
            <a:r>
              <a:rPr lang="ko-KR" altLang="en-US" dirty="0"/>
              <a:t> 짖음 </a:t>
            </a:r>
            <a:r>
              <a:rPr lang="en-US" altLang="ko-KR" dirty="0"/>
              <a:t>https://www.youtube.com/watch?v=yvzF4F1o9DQ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C36F4-0B37-430B-B11A-8A1462087B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4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https://www.cami.kr/?mt=z9sir42y6j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C36F4-0B37-430B-B11A-8A1462087B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4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ADE2D-D542-45CA-B5AF-024F77C89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FD6110-9187-4AFE-BF62-1F5B25B7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7C524-58C5-45F7-B727-F367CF59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FF286-469F-4F13-A79D-41A71B66B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F7B40-AE06-4573-B309-B0154F17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95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47A54-F111-4007-B1EB-1ACAB25B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78EB3C-9110-4F42-A5FE-3C080DE85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0FDD3F-BE67-4428-9A29-8ECA3DBE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023071-8D95-4AC7-A509-C36DD16F7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EC64B-6D12-4A30-9BB4-7EDBAAF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01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7A0D0B-6DC1-4960-8208-BED131A9B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E54BE2-C93C-40C3-9F44-383CE3830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7343D-221F-47A7-B9B9-21D94DD36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86827-2649-4542-85B4-A6B8E17FE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7A864-0039-45AC-9D2F-064F4A18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8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8689E-9FC0-4286-B1FF-9BED26E2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3E65A-2D30-4FC8-A7CF-B5CC01197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0898-D9D9-400D-9ABA-25F39BC1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9E7F1-5AF4-4E08-9C6B-81CEA741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2FE63-4919-44DA-B720-0A8BE089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2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FED35-0A40-4B78-8E08-B3BE0F90F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AF4310-6B44-4DD9-AD10-FAC6CD26D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FD2778-148F-4E27-8432-83AB2A4A8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0ED6B-0CD3-40B9-A6DB-AD8E5F2B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1A397-0F36-4442-81D2-C124E2E1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1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78859-E2EF-47AE-9125-E10CDB7E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10C02-EF92-4C26-8CE0-CF6A0381B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1100C-19E6-4F19-8F7C-467F6649D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8E715-3C16-4BE1-AE59-7D1DC472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83FBD4-D745-4CB7-86FD-5689F362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70646B-E8B0-4053-9AA7-15731EE0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6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9B502-A15E-4D16-BC5C-99D3B308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A02580-33F0-43E1-998E-A807BF02D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1DE92-D4BB-4A6E-9308-2A6721804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F130BB-617D-413A-83B6-B2C5BD7E5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5056E9-6D6C-4637-800B-F4482B426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AA443F-6933-43CF-A788-E4C2F8E3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9D3CFB-0B56-4CA4-A2F0-1E4B3F1F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7921A5-061D-4399-AD6E-A8EE2BBC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1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AF28-B32C-4811-B6F7-D809FBD3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6B2557-0806-45F7-9939-848D096B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5D298-F169-45EB-AE1B-5379EE5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2BDD7-949A-4A85-8350-D77FAB42D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9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9CDEF4-1F1C-4552-BCEC-B87E75A40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A00E10-4306-422B-9A61-9D74980E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05D57-75CB-41C5-B58C-501F9000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2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58639-B025-491F-9952-AA90E450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D498D-22EE-4B4C-8565-4532BA7A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BE7A1D-E0DD-4597-89BE-15332B792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5D105-F4A3-40A9-8302-D67B8841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2BB8A-AD96-4173-A906-9AE571DD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7C30AC-44E2-4064-977A-0EEEF0A1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9470A-5FBB-435B-A9ED-A6F378B7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AE2CB5-16B0-46CE-864A-C3B39C726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4C07B-30BC-4CDC-AF4C-20F22F885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16D1B-9C3C-49D8-8679-78FECC581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44137B-E6DA-42C4-941E-18CCA8F0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81E253-A5D8-4079-98B7-46ED4FB3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60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7D0809-B838-4D85-8A8A-7FB9504C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8FEA5E-CB61-408B-8CB1-8B46565B9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C7726-1F5F-4CCA-B9BE-274537814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A03EA-B457-492E-8A1B-5AC8F116B654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89D31-3A67-4A7B-AA87-F00B8FFAE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EA7AD8-EE12-4183-88BA-A996DC43F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962C0-498D-4C99-9421-901C17277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3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17C37-8F8F-4C39-A464-A2180B02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654" y="2215233"/>
            <a:ext cx="63619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적용 기법</a:t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강아지의 움직임 추정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강아지의 감정 분류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기본정보 수집 및 적용</a:t>
            </a:r>
          </a:p>
        </p:txBody>
      </p:sp>
    </p:spTree>
    <p:extLst>
      <p:ext uri="{BB962C8B-B14F-4D97-AF65-F5344CB8AC3E}">
        <p14:creationId xmlns:p14="http://schemas.microsoft.com/office/powerpoint/2010/main" val="2903521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EA1A8-88D3-48BE-BE08-515BA459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87BC7-9934-4D98-8F2C-249B33A9A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우리의 어플이 특별한 이유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강아지는 모든 의사표현을 소리로 하지 않는다</a:t>
            </a:r>
            <a:r>
              <a:rPr lang="en-US" altLang="ko-KR" dirty="0"/>
              <a:t>-&gt; </a:t>
            </a:r>
            <a:r>
              <a:rPr lang="ko-KR" altLang="en-US" dirty="0"/>
              <a:t>닭의 경우 소리가 의사표현의 대부분이며 </a:t>
            </a:r>
            <a:r>
              <a:rPr lang="en-US" altLang="ko-KR" dirty="0"/>
              <a:t>AI </a:t>
            </a:r>
            <a:r>
              <a:rPr lang="ko-KR" altLang="en-US" dirty="0"/>
              <a:t>개발되고 검증되었다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강아지는 성격유형에 따라 짖는 정도가 다르다</a:t>
            </a:r>
            <a:r>
              <a:rPr lang="en-US" altLang="ko-KR" dirty="0"/>
              <a:t>. </a:t>
            </a:r>
            <a:r>
              <a:rPr lang="ko-KR" altLang="en-US" dirty="0"/>
              <a:t>즉 소리만으로 강아지의 상태를 파악하는 것에는 한계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때문에 </a:t>
            </a:r>
            <a:r>
              <a:rPr lang="en-US" altLang="ko-KR" dirty="0"/>
              <a:t>MBTI, </a:t>
            </a:r>
            <a:r>
              <a:rPr lang="ko-KR" altLang="en-US" dirty="0"/>
              <a:t>비언어적 표현을 모두 고려한 우리의 어플은 특별하다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3CE05-A034-468F-9BDB-CA43F73A1DA4}"/>
              </a:ext>
            </a:extLst>
          </p:cNvPr>
          <p:cNvSpPr txBox="1"/>
          <p:nvPr/>
        </p:nvSpPr>
        <p:spPr>
          <a:xfrm>
            <a:off x="43815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https://aedi.tistory.com/951</a:t>
            </a:r>
          </a:p>
        </p:txBody>
      </p:sp>
    </p:spTree>
    <p:extLst>
      <p:ext uri="{BB962C8B-B14F-4D97-AF65-F5344CB8AC3E}">
        <p14:creationId xmlns:p14="http://schemas.microsoft.com/office/powerpoint/2010/main" val="383642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F1952F-9977-450F-9A14-5BE0620D2FAA}"/>
              </a:ext>
            </a:extLst>
          </p:cNvPr>
          <p:cNvSpPr txBox="1"/>
          <p:nvPr/>
        </p:nvSpPr>
        <p:spPr>
          <a:xfrm>
            <a:off x="598515" y="365761"/>
            <a:ext cx="44807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강아지에 대한 기본 정보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F1910-14B2-4890-B34E-C47EDEBEBDCE}"/>
              </a:ext>
            </a:extLst>
          </p:cNvPr>
          <p:cNvSpPr txBox="1"/>
          <p:nvPr/>
        </p:nvSpPr>
        <p:spPr>
          <a:xfrm>
            <a:off x="598515" y="1012709"/>
            <a:ext cx="9182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가입 시 나이</a:t>
            </a:r>
            <a:r>
              <a:rPr lang="en-US" altLang="ko-KR" dirty="0"/>
              <a:t>, </a:t>
            </a:r>
            <a:r>
              <a:rPr lang="ko-KR" altLang="en-US" dirty="0" err="1"/>
              <a:t>견종</a:t>
            </a:r>
            <a:r>
              <a:rPr lang="en-US" altLang="ko-KR" dirty="0"/>
              <a:t>, MBTI 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r>
              <a:rPr lang="en-US" altLang="ko-KR" dirty="0"/>
              <a:t>Wearable Device </a:t>
            </a:r>
            <a:r>
              <a:rPr lang="ko-KR" altLang="en-US" dirty="0"/>
              <a:t>보유한 고객은 기기와 연결해 심박수</a:t>
            </a:r>
            <a:r>
              <a:rPr lang="en-US" altLang="ko-KR" dirty="0"/>
              <a:t>, </a:t>
            </a:r>
            <a:r>
              <a:rPr lang="ko-KR" altLang="en-US" dirty="0"/>
              <a:t>활동량 데이터 추가적으로 수집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536FE3-D68E-468C-AF8D-7DADB9F2F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4" y="1859839"/>
            <a:ext cx="5557664" cy="44178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DFFD2F-C9C7-4C7F-BA7F-543910CA8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59" r="10649"/>
          <a:stretch/>
        </p:blipFill>
        <p:spPr>
          <a:xfrm>
            <a:off x="6479034" y="1859839"/>
            <a:ext cx="3556787" cy="4145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22689-D466-4D0D-9170-6054435D55E1}"/>
              </a:ext>
            </a:extLst>
          </p:cNvPr>
          <p:cNvSpPr txBox="1"/>
          <p:nvPr/>
        </p:nvSpPr>
        <p:spPr>
          <a:xfrm>
            <a:off x="7173318" y="6464105"/>
            <a:ext cx="5018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*CAMI</a:t>
            </a:r>
            <a:r>
              <a:rPr lang="ko-KR" altLang="en-US" sz="1400" dirty="0"/>
              <a:t>에서 제공하고 있는 강아지 </a:t>
            </a:r>
            <a:r>
              <a:rPr lang="en-US" altLang="ko-KR" sz="1400" dirty="0"/>
              <a:t>MBTI </a:t>
            </a:r>
            <a:r>
              <a:rPr lang="ko-KR" altLang="en-US" sz="1400" dirty="0"/>
              <a:t>검사 </a:t>
            </a:r>
            <a:r>
              <a:rPr lang="en-US" altLang="ko-KR" sz="1400" dirty="0"/>
              <a:t>1</a:t>
            </a:r>
            <a:r>
              <a:rPr lang="ko-KR" altLang="en-US" sz="1400" dirty="0"/>
              <a:t>회당 </a:t>
            </a:r>
            <a:r>
              <a:rPr lang="en-US" altLang="ko-KR" sz="1400" dirty="0"/>
              <a:t>11900</a:t>
            </a:r>
            <a:r>
              <a:rPr lang="ko-KR" altLang="en-US" sz="1400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90061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E7023-8EE4-4435-84B9-63270640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13D4E-FF20-40A1-A3C1-16A8B063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기본정보는 어떻게 활용해야 할까요</a:t>
            </a:r>
            <a:r>
              <a:rPr lang="en-US" altLang="ko-KR" dirty="0"/>
              <a:t>….</a:t>
            </a:r>
          </a:p>
          <a:p>
            <a:pPr marL="0" indent="0">
              <a:buNone/>
            </a:pPr>
            <a:r>
              <a:rPr lang="en-US" altLang="ko-KR" dirty="0"/>
              <a:t>2.Input</a:t>
            </a:r>
            <a:r>
              <a:rPr lang="ko-KR" altLang="en-US" dirty="0"/>
              <a:t> 데이터는 많은데 이걸 합쳐서 어떻게 </a:t>
            </a:r>
            <a:r>
              <a:rPr lang="en-US" altLang="ko-KR" dirty="0"/>
              <a:t>output</a:t>
            </a:r>
            <a:r>
              <a:rPr lang="ko-KR" altLang="en-US" dirty="0"/>
              <a:t>을 내야할 지 잘 모르겠습니다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아니면 각 </a:t>
            </a:r>
            <a:r>
              <a:rPr lang="en-US" altLang="ko-KR" dirty="0"/>
              <a:t>Input </a:t>
            </a:r>
            <a:r>
              <a:rPr lang="ko-KR" altLang="en-US" dirty="0"/>
              <a:t>데이터들마다 정보를 제공하는 것이 좋을까요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89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BDB607-F18E-4D00-B98A-E68408B5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04" y="1205029"/>
            <a:ext cx="3189766" cy="36019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9F81CF-C219-4991-B617-F72A58002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43" y="1205029"/>
            <a:ext cx="3093661" cy="3601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38A250-FBD6-4B31-8829-AB5902C4AEA8}"/>
              </a:ext>
            </a:extLst>
          </p:cNvPr>
          <p:cNvSpPr txBox="1"/>
          <p:nvPr/>
        </p:nvSpPr>
        <p:spPr>
          <a:xfrm>
            <a:off x="442451" y="235973"/>
            <a:ext cx="3568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1)</a:t>
            </a:r>
            <a:r>
              <a:rPr lang="ko-KR" altLang="en-US" sz="2500" dirty="0"/>
              <a:t>강아지의 움직임 추정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DB595-3227-4612-8F39-EE7A6F3903BC}"/>
              </a:ext>
            </a:extLst>
          </p:cNvPr>
          <p:cNvSpPr txBox="1"/>
          <p:nvPr/>
        </p:nvSpPr>
        <p:spPr>
          <a:xfrm>
            <a:off x="896017" y="5502724"/>
            <a:ext cx="10399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움직임과 관련된 동영상 수집 </a:t>
            </a:r>
            <a:r>
              <a:rPr lang="en-US" altLang="ko-KR" dirty="0"/>
              <a:t>&amp;</a:t>
            </a:r>
            <a:r>
              <a:rPr lang="ko-KR" altLang="en-US" dirty="0"/>
              <a:t> 강아지 상태 </a:t>
            </a:r>
            <a:r>
              <a:rPr lang="en-US" altLang="ko-KR" dirty="0"/>
              <a:t>Labeling</a:t>
            </a:r>
            <a:r>
              <a:rPr lang="ko-KR" altLang="en-US" dirty="0"/>
              <a:t> → </a:t>
            </a:r>
            <a:r>
              <a:rPr lang="en-US" altLang="ko-KR" dirty="0"/>
              <a:t>Input Data </a:t>
            </a:r>
            <a:r>
              <a:rPr lang="ko-KR" altLang="en-US" dirty="0"/>
              <a:t>생성</a:t>
            </a:r>
            <a:endParaRPr lang="en-US" altLang="ko-KR" dirty="0"/>
          </a:p>
          <a:p>
            <a:pPr algn="ctr"/>
            <a:r>
              <a:rPr lang="ko-KR" altLang="en-US" dirty="0"/>
              <a:t>강아지 뼈</a:t>
            </a:r>
            <a:r>
              <a:rPr lang="en-US" altLang="ko-KR" dirty="0"/>
              <a:t>(</a:t>
            </a:r>
            <a:r>
              <a:rPr lang="ko-KR" altLang="en-US" dirty="0"/>
              <a:t>특히 꼬리</a:t>
            </a:r>
            <a:r>
              <a:rPr lang="en-US" altLang="ko-KR" dirty="0"/>
              <a:t>)</a:t>
            </a:r>
            <a:r>
              <a:rPr lang="ko-KR" altLang="en-US" dirty="0"/>
              <a:t>에 대한 움직임을 신경망 모형을 통해 학습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68240-BD23-4619-9F8A-355ED70D3996}"/>
              </a:ext>
            </a:extLst>
          </p:cNvPr>
          <p:cNvSpPr/>
          <p:nvPr/>
        </p:nvSpPr>
        <p:spPr>
          <a:xfrm>
            <a:off x="3395459" y="1214692"/>
            <a:ext cx="3222511" cy="71647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97CF111-C2E0-4E9C-AC6B-55C92B573E69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>
            <a:off x="6617970" y="1572929"/>
            <a:ext cx="1117321" cy="143305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29C813-47A8-4EE6-81D6-C40DA985F4C3}"/>
              </a:ext>
            </a:extLst>
          </p:cNvPr>
          <p:cNvGrpSpPr/>
          <p:nvPr/>
        </p:nvGrpSpPr>
        <p:grpSpPr>
          <a:xfrm>
            <a:off x="7735291" y="1417647"/>
            <a:ext cx="4122166" cy="3176675"/>
            <a:chOff x="7948894" y="902417"/>
            <a:chExt cx="3908563" cy="285482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875902-FAC4-4A90-8CF8-D90AE8B9E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17"/>
            <a:stretch/>
          </p:blipFill>
          <p:spPr>
            <a:xfrm>
              <a:off x="7948894" y="902417"/>
              <a:ext cx="3908563" cy="285482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6EA50D-619C-4880-9AC7-2FC27587D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8894" y="3146198"/>
              <a:ext cx="2326676" cy="301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557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9C3035-2DC9-40EF-B163-FCEE0A5D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29" y="2075283"/>
            <a:ext cx="7277125" cy="4093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E9F1A-9D08-4168-8B69-A12C09BBFD60}"/>
              </a:ext>
            </a:extLst>
          </p:cNvPr>
          <p:cNvSpPr txBox="1"/>
          <p:nvPr/>
        </p:nvSpPr>
        <p:spPr>
          <a:xfrm>
            <a:off x="648929" y="943897"/>
            <a:ext cx="640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활용 기법</a:t>
            </a:r>
            <a:r>
              <a:rPr lang="en-US" altLang="ko-KR" dirty="0"/>
              <a:t>) CNN </a:t>
            </a:r>
            <a:r>
              <a:rPr lang="ko-KR" altLang="en-US" dirty="0"/>
              <a:t>을 적용해 실시간 여러 사람의 움직임 추정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5F682-220D-40CF-A131-52A5E5B21125}"/>
              </a:ext>
            </a:extLst>
          </p:cNvPr>
          <p:cNvSpPr txBox="1"/>
          <p:nvPr/>
        </p:nvSpPr>
        <p:spPr>
          <a:xfrm>
            <a:off x="1784555" y="1313229"/>
            <a:ext cx="7301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사람의 뼈가 어디에 위치해 있는지 신경망 모형을 통해 학습</a:t>
            </a:r>
            <a:endParaRPr lang="en-US" altLang="ko-KR" dirty="0"/>
          </a:p>
          <a:p>
            <a:r>
              <a:rPr lang="ko-KR" altLang="en-US" dirty="0"/>
              <a:t>실험자에게 아무런 장치 부착하지 않고 비디오만을 분석해 만든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C49A0-3247-4A4A-8C86-F3D1823CE67D}"/>
              </a:ext>
            </a:extLst>
          </p:cNvPr>
          <p:cNvSpPr txBox="1"/>
          <p:nvPr/>
        </p:nvSpPr>
        <p:spPr>
          <a:xfrm>
            <a:off x="442451" y="235973"/>
            <a:ext cx="32944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강아지의 움직임 추정</a:t>
            </a:r>
          </a:p>
        </p:txBody>
      </p:sp>
    </p:spTree>
    <p:extLst>
      <p:ext uri="{BB962C8B-B14F-4D97-AF65-F5344CB8AC3E}">
        <p14:creationId xmlns:p14="http://schemas.microsoft.com/office/powerpoint/2010/main" val="273271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7C1D61-33CA-455C-A035-3E67DC7D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06" y="1250310"/>
            <a:ext cx="4110512" cy="2312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8C52B0-A24C-4F81-8F8A-CE76CE74A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06" y="3892889"/>
            <a:ext cx="4110512" cy="2312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A955B-9F34-4283-839F-29C02174F2C2}"/>
              </a:ext>
            </a:extLst>
          </p:cNvPr>
          <p:cNvSpPr txBox="1"/>
          <p:nvPr/>
        </p:nvSpPr>
        <p:spPr>
          <a:xfrm>
            <a:off x="6413957" y="2038750"/>
            <a:ext cx="47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선수들뿐</a:t>
            </a:r>
            <a:r>
              <a:rPr lang="ko-KR" altLang="en-US" dirty="0"/>
              <a:t> 아니라 관중들의 움직임도 추정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CF5BB-B885-4CA9-9AF9-E0B4A8C3BDC3}"/>
              </a:ext>
            </a:extLst>
          </p:cNvPr>
          <p:cNvSpPr txBox="1"/>
          <p:nvPr/>
        </p:nvSpPr>
        <p:spPr>
          <a:xfrm>
            <a:off x="7559081" y="4679638"/>
            <a:ext cx="463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발레하는</a:t>
            </a:r>
            <a:r>
              <a:rPr lang="ko-KR" altLang="en-US" dirty="0"/>
              <a:t> 움직임을 추정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40149-F9DD-43D6-8A5F-62DDA080D55B}"/>
              </a:ext>
            </a:extLst>
          </p:cNvPr>
          <p:cNvSpPr txBox="1"/>
          <p:nvPr/>
        </p:nvSpPr>
        <p:spPr>
          <a:xfrm>
            <a:off x="442451" y="235973"/>
            <a:ext cx="32944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강아지의 움직임 추정</a:t>
            </a:r>
          </a:p>
        </p:txBody>
      </p:sp>
    </p:spTree>
    <p:extLst>
      <p:ext uri="{BB962C8B-B14F-4D97-AF65-F5344CB8AC3E}">
        <p14:creationId xmlns:p14="http://schemas.microsoft.com/office/powerpoint/2010/main" val="81508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323DDB-A621-4748-B9E4-AC8A1993C281}"/>
              </a:ext>
            </a:extLst>
          </p:cNvPr>
          <p:cNvSpPr txBox="1"/>
          <p:nvPr/>
        </p:nvSpPr>
        <p:spPr>
          <a:xfrm>
            <a:off x="456041" y="215294"/>
            <a:ext cx="88479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강아지의 움직임 추정</a:t>
            </a:r>
            <a:r>
              <a:rPr lang="en-US" altLang="ko-KR" sz="2500" dirty="0"/>
              <a:t>_</a:t>
            </a:r>
            <a:r>
              <a:rPr lang="ko-KR" altLang="en-US" sz="2500" dirty="0"/>
              <a:t>주변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B2795-55F3-416E-9C0F-30C962223D98}"/>
              </a:ext>
            </a:extLst>
          </p:cNvPr>
          <p:cNvSpPr txBox="1"/>
          <p:nvPr/>
        </p:nvSpPr>
        <p:spPr>
          <a:xfrm>
            <a:off x="720090" y="914400"/>
            <a:ext cx="11165236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* </a:t>
            </a:r>
            <a:r>
              <a:rPr lang="ko-KR" altLang="en-US" sz="2000" dirty="0"/>
              <a:t>강아지는 주변 환경에 따라 활동이 달라지기도 하므로 움직임과 더불어 주변환경도 함께 고려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집 안</a:t>
            </a:r>
            <a:r>
              <a:rPr lang="en-US" altLang="ko-KR" sz="2000" dirty="0"/>
              <a:t>/</a:t>
            </a:r>
            <a:r>
              <a:rPr lang="ko-KR" altLang="en-US" sz="2000" dirty="0"/>
              <a:t>산책 </a:t>
            </a:r>
            <a:r>
              <a:rPr lang="en-US" altLang="ko-KR" sz="2000" dirty="0"/>
              <a:t>, </a:t>
            </a:r>
            <a:r>
              <a:rPr lang="ko-KR" altLang="en-US" sz="2000" dirty="0"/>
              <a:t>주인</a:t>
            </a:r>
            <a:r>
              <a:rPr lang="en-US" altLang="ko-KR" sz="2000" dirty="0"/>
              <a:t>/ </a:t>
            </a:r>
            <a:r>
              <a:rPr lang="ko-KR" altLang="en-US" sz="2000" dirty="0"/>
              <a:t>낯선 사람</a:t>
            </a:r>
            <a:r>
              <a:rPr lang="en-US" altLang="ko-KR" sz="2000" dirty="0"/>
              <a:t>/</a:t>
            </a:r>
            <a:r>
              <a:rPr lang="ko-KR" altLang="en-US" sz="2000" dirty="0"/>
              <a:t>다른 동물의 등장 등 주변 환경을</a:t>
            </a:r>
            <a:r>
              <a:rPr lang="en-US" altLang="ko-KR" sz="2000" dirty="0"/>
              <a:t> CNN </a:t>
            </a:r>
            <a:r>
              <a:rPr lang="ko-KR" altLang="en-US" sz="2000" dirty="0"/>
              <a:t>기법을 적용해 이미지 인식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D93802-880D-419C-9CA8-053CA0BFC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47" y="2305050"/>
            <a:ext cx="92297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3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5C619D-2979-428C-87B0-C0C857F0D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4"/>
          <a:stretch/>
        </p:blipFill>
        <p:spPr>
          <a:xfrm>
            <a:off x="5631990" y="3207301"/>
            <a:ext cx="5615862" cy="1647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77762C-F8E0-48EE-B1FE-3098CE13C77B}"/>
              </a:ext>
            </a:extLst>
          </p:cNvPr>
          <p:cNvSpPr txBox="1"/>
          <p:nvPr/>
        </p:nvSpPr>
        <p:spPr>
          <a:xfrm>
            <a:off x="456041" y="936922"/>
            <a:ext cx="694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강아지는 감정을 표현할 때 </a:t>
            </a:r>
            <a:r>
              <a:rPr lang="ko-KR" altLang="en-US" dirty="0" err="1"/>
              <a:t>소리뿐</a:t>
            </a:r>
            <a:r>
              <a:rPr lang="ko-KR" altLang="en-US" dirty="0"/>
              <a:t> 아니라 표정으로도 표현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강아지의 표정과 소리를 함께 학습 시켜 강아지의 감정을 분류</a:t>
            </a:r>
          </a:p>
        </p:txBody>
      </p:sp>
      <p:pic>
        <p:nvPicPr>
          <p:cNvPr id="1026" name="Picture 2" descr="강아지는 주인을 닮는다? 강아지에 대한 흥미로운 연구들 : 동아사이언스">
            <a:extLst>
              <a:ext uri="{FF2B5EF4-FFF2-40B4-BE49-F238E27FC236}">
                <a16:creationId xmlns:a16="http://schemas.microsoft.com/office/drawing/2014/main" id="{361817D2-3FD3-4AD7-920E-91B1FDF6B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9" y="2474160"/>
            <a:ext cx="4855123" cy="31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D605A5-AA14-4BBF-A951-8BE0081E693C}"/>
              </a:ext>
            </a:extLst>
          </p:cNvPr>
          <p:cNvSpPr txBox="1"/>
          <p:nvPr/>
        </p:nvSpPr>
        <p:spPr>
          <a:xfrm>
            <a:off x="456041" y="215294"/>
            <a:ext cx="29274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2)</a:t>
            </a:r>
            <a:r>
              <a:rPr lang="ko-KR" altLang="en-US" sz="2500" dirty="0"/>
              <a:t>강아지 감정 분류</a:t>
            </a:r>
          </a:p>
        </p:txBody>
      </p:sp>
    </p:spTree>
    <p:extLst>
      <p:ext uri="{BB962C8B-B14F-4D97-AF65-F5344CB8AC3E}">
        <p14:creationId xmlns:p14="http://schemas.microsoft.com/office/powerpoint/2010/main" val="66678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3E2746-F6D5-4B67-AD4E-094E86B9800E}"/>
              </a:ext>
            </a:extLst>
          </p:cNvPr>
          <p:cNvGrpSpPr/>
          <p:nvPr/>
        </p:nvGrpSpPr>
        <p:grpSpPr>
          <a:xfrm>
            <a:off x="717666" y="1915483"/>
            <a:ext cx="10756668" cy="3027034"/>
            <a:chOff x="914401" y="3429001"/>
            <a:chExt cx="10756668" cy="302703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3CD8B11-14EE-4984-BA74-DFB6F33BC283}"/>
                </a:ext>
              </a:extLst>
            </p:cNvPr>
            <p:cNvGrpSpPr/>
            <p:nvPr/>
          </p:nvGrpSpPr>
          <p:grpSpPr>
            <a:xfrm>
              <a:off x="8299052" y="3429001"/>
              <a:ext cx="3372017" cy="3027034"/>
              <a:chOff x="8299052" y="3553879"/>
              <a:chExt cx="3505199" cy="290215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3703538-2F3C-4ED5-8165-BAEE0E52BA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" t="2854" r="-379" b="8442"/>
              <a:stretch/>
            </p:blipFill>
            <p:spPr>
              <a:xfrm>
                <a:off x="8299052" y="3553879"/>
                <a:ext cx="3505199" cy="227267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29B96-43DF-48E3-B283-C5013B1BFFBD}"/>
                  </a:ext>
                </a:extLst>
              </p:cNvPr>
              <p:cNvSpPr txBox="1"/>
              <p:nvPr/>
            </p:nvSpPr>
            <p:spPr>
              <a:xfrm>
                <a:off x="9341360" y="6086702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경직된 표정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F7B526D-55A1-41F4-8214-9F7D218A599F}"/>
                </a:ext>
              </a:extLst>
            </p:cNvPr>
            <p:cNvGrpSpPr/>
            <p:nvPr/>
          </p:nvGrpSpPr>
          <p:grpSpPr>
            <a:xfrm>
              <a:off x="914401" y="3429001"/>
              <a:ext cx="3361694" cy="3027033"/>
              <a:chOff x="914401" y="3553880"/>
              <a:chExt cx="3494468" cy="290215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DC336F8-935B-4FFF-BDE8-8AD4FD1BF5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510"/>
              <a:stretch/>
            </p:blipFill>
            <p:spPr>
              <a:xfrm>
                <a:off x="914401" y="3553880"/>
                <a:ext cx="3494468" cy="227267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C3344-3B10-4963-923B-179ABD1A3F84}"/>
                  </a:ext>
                </a:extLst>
              </p:cNvPr>
              <p:cNvSpPr txBox="1"/>
              <p:nvPr/>
            </p:nvSpPr>
            <p:spPr>
              <a:xfrm>
                <a:off x="2066761" y="6086702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화난 표정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05FAEEE-F64E-453E-8F36-81E0C0FD5E66}"/>
                </a:ext>
              </a:extLst>
            </p:cNvPr>
            <p:cNvGrpSpPr/>
            <p:nvPr/>
          </p:nvGrpSpPr>
          <p:grpSpPr>
            <a:xfrm>
              <a:off x="4408870" y="3429001"/>
              <a:ext cx="3525568" cy="3027034"/>
              <a:chOff x="4408869" y="3553879"/>
              <a:chExt cx="3664815" cy="290215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1D5B7D5-F85C-4601-84BA-9EFC62BCA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450" t="4815" b="7553"/>
              <a:stretch/>
            </p:blipFill>
            <p:spPr>
              <a:xfrm>
                <a:off x="4408869" y="3553879"/>
                <a:ext cx="3664815" cy="227268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2D7D18-94AA-49F9-8DD2-D09B38952F16}"/>
                  </a:ext>
                </a:extLst>
              </p:cNvPr>
              <p:cNvSpPr txBox="1"/>
              <p:nvPr/>
            </p:nvSpPr>
            <p:spPr>
              <a:xfrm>
                <a:off x="5646402" y="6086702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졸린 표정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9826F57-70BF-4655-ADDA-A47B75041800}"/>
              </a:ext>
            </a:extLst>
          </p:cNvPr>
          <p:cNvSpPr txBox="1"/>
          <p:nvPr/>
        </p:nvSpPr>
        <p:spPr>
          <a:xfrm>
            <a:off x="456041" y="5213853"/>
            <a:ext cx="11310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강아지 얼굴을 포함한 사진 데이터 수집</a:t>
            </a:r>
            <a:r>
              <a:rPr lang="en-US" altLang="ko-KR" dirty="0"/>
              <a:t> &amp;</a:t>
            </a:r>
            <a:r>
              <a:rPr lang="ko-KR" altLang="en-US" dirty="0"/>
              <a:t> 화남</a:t>
            </a:r>
            <a:r>
              <a:rPr lang="en-US" altLang="ko-KR" dirty="0"/>
              <a:t>, </a:t>
            </a:r>
            <a:r>
              <a:rPr lang="ko-KR" altLang="en-US" dirty="0"/>
              <a:t>졸림</a:t>
            </a:r>
            <a:r>
              <a:rPr lang="en-US" altLang="ko-KR" dirty="0"/>
              <a:t>, </a:t>
            </a:r>
            <a:r>
              <a:rPr lang="ko-KR" altLang="en-US" dirty="0"/>
              <a:t>경직</a:t>
            </a:r>
            <a:r>
              <a:rPr lang="en-US" altLang="ko-KR" dirty="0"/>
              <a:t> </a:t>
            </a:r>
            <a:r>
              <a:rPr lang="ko-KR" altLang="en-US" dirty="0"/>
              <a:t>등의 감정 </a:t>
            </a:r>
            <a:r>
              <a:rPr lang="en-US" altLang="ko-KR" dirty="0"/>
              <a:t>Labeling-&gt; Input Data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ko-KR" altLang="en-US" dirty="0"/>
              <a:t>강아지가 현재 어떤 감정인지 신경망 모형을 통해 학습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414228-BF65-4C6E-BF81-31311D0B76D5}"/>
              </a:ext>
            </a:extLst>
          </p:cNvPr>
          <p:cNvSpPr txBox="1"/>
          <p:nvPr/>
        </p:nvSpPr>
        <p:spPr>
          <a:xfrm>
            <a:off x="456041" y="215294"/>
            <a:ext cx="3430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강아지 감정 분류</a:t>
            </a:r>
            <a:r>
              <a:rPr lang="en-US" altLang="ko-KR" sz="2500" dirty="0"/>
              <a:t>_</a:t>
            </a:r>
            <a:r>
              <a:rPr lang="ko-KR" altLang="en-US" sz="2500" dirty="0"/>
              <a:t>표정</a:t>
            </a:r>
          </a:p>
        </p:txBody>
      </p:sp>
    </p:spTree>
    <p:extLst>
      <p:ext uri="{BB962C8B-B14F-4D97-AF65-F5344CB8AC3E}">
        <p14:creationId xmlns:p14="http://schemas.microsoft.com/office/powerpoint/2010/main" val="382488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C7F1F0-9B1C-4063-BE29-095BAD897C5F}"/>
              </a:ext>
            </a:extLst>
          </p:cNvPr>
          <p:cNvGrpSpPr/>
          <p:nvPr/>
        </p:nvGrpSpPr>
        <p:grpSpPr>
          <a:xfrm>
            <a:off x="2849315" y="2017693"/>
            <a:ext cx="6712374" cy="4276221"/>
            <a:chOff x="2278279" y="1809302"/>
            <a:chExt cx="7763220" cy="46783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77C533-18A2-462C-8AD2-A65B3C589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46" t="31547" r="50841" b="23859"/>
            <a:stretch/>
          </p:blipFill>
          <p:spPr>
            <a:xfrm>
              <a:off x="2278279" y="1809302"/>
              <a:ext cx="2392222" cy="229090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B421ED-8A53-456E-A6AC-B5C05A288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77" b="4875"/>
            <a:stretch/>
          </p:blipFill>
          <p:spPr>
            <a:xfrm>
              <a:off x="4836000" y="1809303"/>
              <a:ext cx="2520000" cy="229485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7B560D-E189-42D3-AEC1-9ECC82E93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6000" y="4196744"/>
              <a:ext cx="2520000" cy="229090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5048FCB-A805-4F8D-B723-57C65E423F9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/>
            <a:srcRect t="5815"/>
            <a:stretch/>
          </p:blipFill>
          <p:spPr>
            <a:xfrm>
              <a:off x="7521499" y="4196744"/>
              <a:ext cx="2520000" cy="229090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7F72D1-CDF7-4A9B-A6E1-8C3EE72D3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762" b="2860"/>
            <a:stretch/>
          </p:blipFill>
          <p:spPr>
            <a:xfrm>
              <a:off x="2278279" y="4196744"/>
              <a:ext cx="2392222" cy="22909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BC0D57-DBEC-4B10-9E16-FC876BA0C99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1499" y="1809302"/>
              <a:ext cx="2520000" cy="22948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E845C6-11A3-4AAB-976A-EBE4BF1CBBA6}"/>
              </a:ext>
            </a:extLst>
          </p:cNvPr>
          <p:cNvSpPr txBox="1"/>
          <p:nvPr/>
        </p:nvSpPr>
        <p:spPr>
          <a:xfrm>
            <a:off x="688622" y="1173480"/>
            <a:ext cx="1041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을 적용하여 실시간으로 표정을 판단</a:t>
            </a:r>
            <a:endParaRPr lang="en-US" altLang="ko-KR" dirty="0"/>
          </a:p>
          <a:p>
            <a:r>
              <a:rPr lang="ko-KR" altLang="en-US" dirty="0"/>
              <a:t>사람의 경우 휴대폰으로 </a:t>
            </a:r>
            <a:r>
              <a:rPr lang="en-US" altLang="ko-KR" dirty="0"/>
              <a:t>1</a:t>
            </a:r>
            <a:r>
              <a:rPr lang="ko-KR" altLang="en-US" dirty="0"/>
              <a:t>초도 되지 않을 정도로 빠르게 판단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46368-9A12-44BF-9139-736939F8DF8F}"/>
              </a:ext>
            </a:extLst>
          </p:cNvPr>
          <p:cNvSpPr txBox="1"/>
          <p:nvPr/>
        </p:nvSpPr>
        <p:spPr>
          <a:xfrm>
            <a:off x="456041" y="215294"/>
            <a:ext cx="3430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강아지 감정 분류</a:t>
            </a:r>
            <a:r>
              <a:rPr lang="en-US" altLang="ko-KR" sz="2500" dirty="0"/>
              <a:t>_</a:t>
            </a:r>
            <a:r>
              <a:rPr lang="ko-KR" altLang="en-US" sz="2500" dirty="0"/>
              <a:t>표정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9429B-29E4-4B5C-80EC-94A1D9A61A82}"/>
              </a:ext>
            </a:extLst>
          </p:cNvPr>
          <p:cNvSpPr txBox="1"/>
          <p:nvPr/>
        </p:nvSpPr>
        <p:spPr>
          <a:xfrm>
            <a:off x="688623" y="8041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활용 기법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26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2D0C41-6AD3-445A-92B9-E4F0AF0E271F}"/>
              </a:ext>
            </a:extLst>
          </p:cNvPr>
          <p:cNvSpPr txBox="1"/>
          <p:nvPr/>
        </p:nvSpPr>
        <p:spPr>
          <a:xfrm>
            <a:off x="456041" y="215294"/>
            <a:ext cx="3430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강아지 감정 분류</a:t>
            </a:r>
            <a:r>
              <a:rPr lang="en-US" altLang="ko-KR" sz="2500" dirty="0"/>
              <a:t>_</a:t>
            </a:r>
            <a:r>
              <a:rPr lang="ko-KR" altLang="en-US" sz="2500" dirty="0"/>
              <a:t>소리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02D97-73EF-4234-9611-6A97E8D195E4}"/>
              </a:ext>
            </a:extLst>
          </p:cNvPr>
          <p:cNvSpPr txBox="1"/>
          <p:nvPr/>
        </p:nvSpPr>
        <p:spPr>
          <a:xfrm>
            <a:off x="790121" y="5449054"/>
            <a:ext cx="10352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기법으로 </a:t>
            </a:r>
            <a:r>
              <a:rPr lang="en-US" altLang="ko-KR" dirty="0"/>
              <a:t>AI</a:t>
            </a:r>
            <a:r>
              <a:rPr lang="ko-KR" altLang="en-US" dirty="0"/>
              <a:t>에 닭의 울음소리를 학습시켜</a:t>
            </a:r>
            <a:r>
              <a:rPr lang="en-US" altLang="ko-KR" dirty="0"/>
              <a:t> </a:t>
            </a:r>
            <a:r>
              <a:rPr lang="ko-KR" altLang="en-US" dirty="0"/>
              <a:t>울음소리만 듣고 그들이 무슨 상태인지 알아냄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알을 낳을 때</a:t>
            </a:r>
            <a:r>
              <a:rPr lang="en-US" altLang="ko-KR" dirty="0"/>
              <a:t>, </a:t>
            </a:r>
            <a:r>
              <a:rPr lang="ko-KR" altLang="en-US" dirty="0"/>
              <a:t>보호해야 할 암탉이 있을 때 등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3D891-8958-4FCA-9D30-26C762A09FE1}"/>
              </a:ext>
            </a:extLst>
          </p:cNvPr>
          <p:cNvSpPr txBox="1"/>
          <p:nvPr/>
        </p:nvSpPr>
        <p:spPr>
          <a:xfrm>
            <a:off x="620788" y="924473"/>
            <a:ext cx="1008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머신러닝</a:t>
            </a:r>
            <a:r>
              <a:rPr lang="ko-KR" altLang="en-US" dirty="0"/>
              <a:t> 기법을 적용해 강아지의 소리를 학습시키고 표정과 더불어 강아지의 감정 상태를 판단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B38E9-D509-402B-9AAB-E91B56AB862D}"/>
              </a:ext>
            </a:extLst>
          </p:cNvPr>
          <p:cNvSpPr txBox="1"/>
          <p:nvPr/>
        </p:nvSpPr>
        <p:spPr>
          <a:xfrm>
            <a:off x="620788" y="5109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활용 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FBDC04-A820-4756-9DEF-DB6A388CA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7" t="1253" r="14305" b="-1253"/>
          <a:stretch/>
        </p:blipFill>
        <p:spPr>
          <a:xfrm>
            <a:off x="456041" y="1563741"/>
            <a:ext cx="3519717" cy="29791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B145D62-23F8-4829-8559-4440D405F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589" y="1563741"/>
            <a:ext cx="3612822" cy="29791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41CED3-F0D2-403C-9320-022BA20F4449}"/>
              </a:ext>
            </a:extLst>
          </p:cNvPr>
          <p:cNvSpPr txBox="1"/>
          <p:nvPr/>
        </p:nvSpPr>
        <p:spPr>
          <a:xfrm>
            <a:off x="4841803" y="4081985"/>
            <a:ext cx="2508391" cy="3127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외부 소리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낯선 사람에게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3F8E3C5-BBBF-477A-8AAA-2BE8C6515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819" y="1563741"/>
            <a:ext cx="3519716" cy="29982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8E934C4-450B-43D2-937E-07281ED9C1EE}"/>
              </a:ext>
            </a:extLst>
          </p:cNvPr>
          <p:cNvSpPr txBox="1"/>
          <p:nvPr/>
        </p:nvSpPr>
        <p:spPr>
          <a:xfrm>
            <a:off x="8690304" y="4081985"/>
            <a:ext cx="2364751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간식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관심 받고 싶을 때</a:t>
            </a:r>
          </a:p>
        </p:txBody>
      </p:sp>
    </p:spTree>
    <p:extLst>
      <p:ext uri="{BB962C8B-B14F-4D97-AF65-F5344CB8AC3E}">
        <p14:creationId xmlns:p14="http://schemas.microsoft.com/office/powerpoint/2010/main" val="1989801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559</Words>
  <Application>Microsoft Office PowerPoint</Application>
  <PresentationFormat>와이드스크린</PresentationFormat>
  <Paragraphs>71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적용 기법 1. 강아지의 움직임 추정 2. 강아지의 감정 분류 3. 기본정보 수집 및 적용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적용 기법 1. 강아지의 움직임 추정 2. 강아지의 감정 분류 3. 기본정보 수집 및 적용</dc:title>
  <dc:creator>user</dc:creator>
  <cp:lastModifiedBy>user</cp:lastModifiedBy>
  <cp:revision>9</cp:revision>
  <dcterms:created xsi:type="dcterms:W3CDTF">2020-11-02T12:57:55Z</dcterms:created>
  <dcterms:modified xsi:type="dcterms:W3CDTF">2020-11-17T12:08:16Z</dcterms:modified>
</cp:coreProperties>
</file>